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303" r:id="rId3"/>
    <p:sldId id="260" r:id="rId4"/>
    <p:sldId id="262" r:id="rId5"/>
    <p:sldId id="295" r:id="rId6"/>
    <p:sldId id="297" r:id="rId7"/>
    <p:sldId id="296" r:id="rId8"/>
    <p:sldId id="298" r:id="rId9"/>
    <p:sldId id="299" r:id="rId10"/>
    <p:sldId id="300" r:id="rId11"/>
    <p:sldId id="301" r:id="rId12"/>
    <p:sldId id="302" r:id="rId1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65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40" y="568"/>
      </p:cViewPr>
      <p:guideLst/>
    </p:cSldViewPr>
  </p:slideViewPr>
  <p:outlineViewPr>
    <p:cViewPr>
      <p:scale>
        <a:sx n="33" d="100"/>
        <a:sy n="33" d="100"/>
      </p:scale>
      <p:origin x="0" y="-27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jjbrunner\Downloads\T&amp;G_Unesco&amp;Iesalc_15122021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jbrunner/Downloads/API_SE.TER.ENRR_DS2_en_excel_v2_3362349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jbrunner/Downloads/T&amp;G_Unesco&amp;Iesalc_15122021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jbrunner/Downloads/T&amp;G_Unesco&amp;Iesalc_15122021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América Latina y Caribe, </a:t>
            </a:r>
            <a:r>
              <a:rPr lang="en-US" sz="1600" dirty="0" err="1"/>
              <a:t>Estudiantes</a:t>
            </a:r>
            <a:r>
              <a:rPr lang="en-US" sz="1600" dirty="0"/>
              <a:t> de </a:t>
            </a:r>
            <a:r>
              <a:rPr lang="en-US" sz="1600" dirty="0" err="1"/>
              <a:t>educación</a:t>
            </a:r>
            <a:r>
              <a:rPr lang="en-US" sz="1600" dirty="0"/>
              <a:t> superior, 1970-2020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Hoja1!$A$6</c:f>
              <c:strCache>
                <c:ptCount val="1"/>
                <c:pt idx="0">
                  <c:v>AméricaLlatina y Caribe</c:v>
                </c:pt>
              </c:strCache>
            </c:strRef>
          </c:tx>
          <c:spPr>
            <a:ln w="28575" cap="rnd">
              <a:solidFill>
                <a:schemeClr val="dk1">
                  <a:tint val="88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Hoja1!$B$4:$AZ$4</c:f>
              <c:strCache>
                <c:ptCount val="5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</c:strCache>
            </c:strRef>
          </c:cat>
          <c:val>
            <c:numRef>
              <c:f>Hoja1!$B$6:$AZ$6</c:f>
              <c:numCache>
                <c:formatCode>#,##0</c:formatCode>
                <c:ptCount val="51"/>
                <c:pt idx="0">
                  <c:v>1799976.7951400001</c:v>
                </c:pt>
                <c:pt idx="1">
                  <c:v>1898339.7997099999</c:v>
                </c:pt>
                <c:pt idx="2">
                  <c:v>2214473.2420000001</c:v>
                </c:pt>
                <c:pt idx="3">
                  <c:v>2567619.0932800001</c:v>
                </c:pt>
                <c:pt idx="4">
                  <c:v>3010049.5592899998</c:v>
                </c:pt>
                <c:pt idx="5">
                  <c:v>3509534.1422199998</c:v>
                </c:pt>
                <c:pt idx="6">
                  <c:v>3749561.88161</c:v>
                </c:pt>
                <c:pt idx="7">
                  <c:v>3930643.7792000002</c:v>
                </c:pt>
                <c:pt idx="8">
                  <c:v>4175906.2722999998</c:v>
                </c:pt>
                <c:pt idx="9">
                  <c:v>4488271.6949199997</c:v>
                </c:pt>
                <c:pt idx="10">
                  <c:v>4802138.03895</c:v>
                </c:pt>
                <c:pt idx="11">
                  <c:v>5096379.0371200014</c:v>
                </c:pt>
                <c:pt idx="12">
                  <c:v>5319906.7698499998</c:v>
                </c:pt>
                <c:pt idx="13">
                  <c:v>5648718.0132099995</c:v>
                </c:pt>
                <c:pt idx="14">
                  <c:v>6666301.7477399996</c:v>
                </c:pt>
                <c:pt idx="15">
                  <c:v>7032731.5081799999</c:v>
                </c:pt>
                <c:pt idx="16">
                  <c:v>6608242.7832399998</c:v>
                </c:pt>
                <c:pt idx="17">
                  <c:v>6791452.6827999996</c:v>
                </c:pt>
                <c:pt idx="18">
                  <c:v>7050787.4187500002</c:v>
                </c:pt>
                <c:pt idx="19">
                  <c:v>7162708.2627400002</c:v>
                </c:pt>
                <c:pt idx="20">
                  <c:v>7237340.54048</c:v>
                </c:pt>
                <c:pt idx="21">
                  <c:v>7486923.8211300001</c:v>
                </c:pt>
                <c:pt idx="22">
                  <c:v>7560926.7116999999</c:v>
                </c:pt>
                <c:pt idx="23">
                  <c:v>7628001.9410300003</c:v>
                </c:pt>
                <c:pt idx="24">
                  <c:v>7830411.1245999997</c:v>
                </c:pt>
                <c:pt idx="25">
                  <c:v>8821744.7546900008</c:v>
                </c:pt>
                <c:pt idx="26">
                  <c:v>8551449.41347</c:v>
                </c:pt>
                <c:pt idx="27">
                  <c:v>9684937.8233000003</c:v>
                </c:pt>
                <c:pt idx="28">
                  <c:v>9958046.8724700008</c:v>
                </c:pt>
                <c:pt idx="29">
                  <c:v>10771412.77396</c:v>
                </c:pt>
                <c:pt idx="30">
                  <c:v>11468133.24195</c:v>
                </c:pt>
                <c:pt idx="31">
                  <c:v>12298111.983419999</c:v>
                </c:pt>
                <c:pt idx="32">
                  <c:v>13326543.54074</c:v>
                </c:pt>
                <c:pt idx="33">
                  <c:v>14244529.322690001</c:v>
                </c:pt>
                <c:pt idx="34">
                  <c:v>15101812.85489</c:v>
                </c:pt>
                <c:pt idx="35">
                  <c:v>16090683.925759999</c:v>
                </c:pt>
                <c:pt idx="36">
                  <c:v>17376698.723760001</c:v>
                </c:pt>
                <c:pt idx="37">
                  <c:v>18708823.814630002</c:v>
                </c:pt>
                <c:pt idx="38">
                  <c:v>20415867.013069998</c:v>
                </c:pt>
                <c:pt idx="39">
                  <c:v>21095365.838350002</c:v>
                </c:pt>
                <c:pt idx="40">
                  <c:v>22073654.606199998</c:v>
                </c:pt>
                <c:pt idx="41">
                  <c:v>23025053.607190002</c:v>
                </c:pt>
                <c:pt idx="42">
                  <c:v>23789792.183660001</c:v>
                </c:pt>
                <c:pt idx="43">
                  <c:v>24554518.64167</c:v>
                </c:pt>
                <c:pt idx="44">
                  <c:v>25528478.403349999</c:v>
                </c:pt>
                <c:pt idx="45">
                  <c:v>26223007.280749999</c:v>
                </c:pt>
                <c:pt idx="46">
                  <c:v>27353094.174180001</c:v>
                </c:pt>
                <c:pt idx="47">
                  <c:v>28052538.088169999</c:v>
                </c:pt>
                <c:pt idx="48">
                  <c:v>28529692.774900001</c:v>
                </c:pt>
                <c:pt idx="49">
                  <c:v>28933076.878260002</c:v>
                </c:pt>
                <c:pt idx="50">
                  <c:v>28875237.39556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21-9340-8555-47A6D9DB1D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31731151"/>
        <c:axId val="841448671"/>
      </c:lineChart>
      <c:catAx>
        <c:axId val="9317311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841448671"/>
        <c:crosses val="autoZero"/>
        <c:auto val="1"/>
        <c:lblAlgn val="ctr"/>
        <c:lblOffset val="100"/>
        <c:noMultiLvlLbl val="0"/>
      </c:catAx>
      <c:valAx>
        <c:axId val="8414486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931731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800" dirty="0"/>
              <a:t>Tasa bruta de matrícula, 1970-2020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Data!$B$274</c:f>
              <c:strCache>
                <c:ptCount val="1"/>
                <c:pt idx="0">
                  <c:v>Mundo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Data!$C$273:$BA$273</c:f>
              <c:strCache>
                <c:ptCount val="5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</c:strCache>
            </c:strRef>
          </c:cat>
          <c:val>
            <c:numRef>
              <c:f>Data!$C$274:$BA$274</c:f>
              <c:numCache>
                <c:formatCode>General</c:formatCode>
                <c:ptCount val="51"/>
                <c:pt idx="0">
                  <c:v>10.065620422363301</c:v>
                </c:pt>
                <c:pt idx="1">
                  <c:v>9.9319696426391602</c:v>
                </c:pt>
                <c:pt idx="2">
                  <c:v>10.127409934997599</c:v>
                </c:pt>
                <c:pt idx="3">
                  <c:v>10.3544101715088</c:v>
                </c:pt>
                <c:pt idx="4">
                  <c:v>10.674750328064</c:v>
                </c:pt>
                <c:pt idx="5">
                  <c:v>11.164369583129901</c:v>
                </c:pt>
                <c:pt idx="6">
                  <c:v>11.6756296157837</c:v>
                </c:pt>
                <c:pt idx="7">
                  <c:v>11.758950233459499</c:v>
                </c:pt>
                <c:pt idx="8">
                  <c:v>12.046999931335399</c:v>
                </c:pt>
                <c:pt idx="9">
                  <c:v>12.2055101394653</c:v>
                </c:pt>
                <c:pt idx="10">
                  <c:v>12.3903903961182</c:v>
                </c:pt>
                <c:pt idx="11">
                  <c:v>12.659990310668899</c:v>
                </c:pt>
                <c:pt idx="12">
                  <c:v>12.834170341491699</c:v>
                </c:pt>
                <c:pt idx="13">
                  <c:v>13.0206699371338</c:v>
                </c:pt>
                <c:pt idx="14">
                  <c:v>13.3584499359131</c:v>
                </c:pt>
                <c:pt idx="15">
                  <c:v>13.416939735412599</c:v>
                </c:pt>
                <c:pt idx="16">
                  <c:v>13.312279701232899</c:v>
                </c:pt>
                <c:pt idx="17">
                  <c:v>13.421130180358899</c:v>
                </c:pt>
                <c:pt idx="18">
                  <c:v>13.2858695983887</c:v>
                </c:pt>
                <c:pt idx="19">
                  <c:v>13.412389755249</c:v>
                </c:pt>
                <c:pt idx="20">
                  <c:v>13.620779991149901</c:v>
                </c:pt>
                <c:pt idx="21">
                  <c:v>13.802960395813001</c:v>
                </c:pt>
                <c:pt idx="22">
                  <c:v>14.0469703674316</c:v>
                </c:pt>
                <c:pt idx="23">
                  <c:v>14.4190998077393</c:v>
                </c:pt>
                <c:pt idx="24">
                  <c:v>14.94983959198</c:v>
                </c:pt>
                <c:pt idx="25">
                  <c:v>15.539319992065399</c:v>
                </c:pt>
                <c:pt idx="26">
                  <c:v>16.113979339599599</c:v>
                </c:pt>
                <c:pt idx="27">
                  <c:v>16.879280090331999</c:v>
                </c:pt>
                <c:pt idx="28">
                  <c:v>17.333429336547901</c:v>
                </c:pt>
                <c:pt idx="29">
                  <c:v>18.3915004730225</c:v>
                </c:pt>
                <c:pt idx="30">
                  <c:v>19.077619552612301</c:v>
                </c:pt>
                <c:pt idx="31">
                  <c:v>20.310079574585</c:v>
                </c:pt>
                <c:pt idx="32">
                  <c:v>21.672910690307599</c:v>
                </c:pt>
                <c:pt idx="33">
                  <c:v>22.820680618286101</c:v>
                </c:pt>
                <c:pt idx="34">
                  <c:v>23.679639816284201</c:v>
                </c:pt>
                <c:pt idx="35">
                  <c:v>24.338529586791999</c:v>
                </c:pt>
                <c:pt idx="36">
                  <c:v>25.1887607574463</c:v>
                </c:pt>
                <c:pt idx="37">
                  <c:v>26.046739578247099</c:v>
                </c:pt>
                <c:pt idx="38">
                  <c:v>27.0583591461182</c:v>
                </c:pt>
                <c:pt idx="39">
                  <c:v>28.1327095031738</c:v>
                </c:pt>
                <c:pt idx="40">
                  <c:v>29.3956203460693</c:v>
                </c:pt>
                <c:pt idx="41">
                  <c:v>31.189020156860401</c:v>
                </c:pt>
                <c:pt idx="42">
                  <c:v>32.549888610839801</c:v>
                </c:pt>
                <c:pt idx="43">
                  <c:v>33.446949005127003</c:v>
                </c:pt>
                <c:pt idx="44">
                  <c:v>35.793529510497997</c:v>
                </c:pt>
                <c:pt idx="45">
                  <c:v>36.872489929199197</c:v>
                </c:pt>
                <c:pt idx="46">
                  <c:v>37.404518127441399</c:v>
                </c:pt>
                <c:pt idx="47">
                  <c:v>37.852790832519503</c:v>
                </c:pt>
                <c:pt idx="48">
                  <c:v>38.426319122314503</c:v>
                </c:pt>
                <c:pt idx="49">
                  <c:v>39.412990570068402</c:v>
                </c:pt>
                <c:pt idx="50">
                  <c:v>40.244060516357401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16-FE4C-B497-BA782D009457}"/>
            </c:ext>
          </c:extLst>
        </c:ser>
        <c:ser>
          <c:idx val="1"/>
          <c:order val="1"/>
          <c:tx>
            <c:strRef>
              <c:f>Data!$B$275</c:f>
              <c:strCache>
                <c:ptCount val="1"/>
                <c:pt idx="0">
                  <c:v>América Latina y Caribe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Data!$C$273:$BA$273</c:f>
              <c:strCache>
                <c:ptCount val="5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  <c:pt idx="48">
                  <c:v>2018</c:v>
                </c:pt>
                <c:pt idx="49">
                  <c:v>2019</c:v>
                </c:pt>
                <c:pt idx="50">
                  <c:v>2020</c:v>
                </c:pt>
              </c:strCache>
            </c:strRef>
          </c:cat>
          <c:val>
            <c:numRef>
              <c:f>Data!$C$275:$BA$275</c:f>
              <c:numCache>
                <c:formatCode>General</c:formatCode>
                <c:ptCount val="51"/>
                <c:pt idx="0">
                  <c:v>6.9291100502014196</c:v>
                </c:pt>
                <c:pt idx="1">
                  <c:v>7.0338602066040004</c:v>
                </c:pt>
                <c:pt idx="2">
                  <c:v>7.90508985519409</c:v>
                </c:pt>
                <c:pt idx="3">
                  <c:v>8.8494100570678693</c:v>
                </c:pt>
                <c:pt idx="4">
                  <c:v>10.037879943847701</c:v>
                </c:pt>
                <c:pt idx="5">
                  <c:v>11.3531799316406</c:v>
                </c:pt>
                <c:pt idx="6">
                  <c:v>11.760129928588899</c:v>
                </c:pt>
                <c:pt idx="7">
                  <c:v>12.0066795349121</c:v>
                </c:pt>
                <c:pt idx="8">
                  <c:v>12.4358100891113</c:v>
                </c:pt>
                <c:pt idx="9">
                  <c:v>13.0079898834229</c:v>
                </c:pt>
                <c:pt idx="10">
                  <c:v>13.5282802581787</c:v>
                </c:pt>
                <c:pt idx="11">
                  <c:v>13.972020149231</c:v>
                </c:pt>
                <c:pt idx="12">
                  <c:v>14.1975803375244</c:v>
                </c:pt>
                <c:pt idx="13">
                  <c:v>14.7261400222778</c:v>
                </c:pt>
                <c:pt idx="14">
                  <c:v>17.023170471191399</c:v>
                </c:pt>
                <c:pt idx="15">
                  <c:v>17.640039443969702</c:v>
                </c:pt>
                <c:pt idx="16">
                  <c:v>16.322309494018601</c:v>
                </c:pt>
                <c:pt idx="17">
                  <c:v>16.535629272460898</c:v>
                </c:pt>
                <c:pt idx="18">
                  <c:v>16.947109222412099</c:v>
                </c:pt>
                <c:pt idx="19">
                  <c:v>16.997339248657202</c:v>
                </c:pt>
                <c:pt idx="20">
                  <c:v>16.953720092773398</c:v>
                </c:pt>
                <c:pt idx="21">
                  <c:v>17.294639587402301</c:v>
                </c:pt>
                <c:pt idx="22">
                  <c:v>17.2233695983887</c:v>
                </c:pt>
                <c:pt idx="23">
                  <c:v>17.133470535278299</c:v>
                </c:pt>
                <c:pt idx="24">
                  <c:v>17.322759628295898</c:v>
                </c:pt>
                <c:pt idx="25">
                  <c:v>19.194330215454102</c:v>
                </c:pt>
                <c:pt idx="26">
                  <c:v>18.3054294586182</c:v>
                </c:pt>
                <c:pt idx="27">
                  <c:v>20.360609054565401</c:v>
                </c:pt>
                <c:pt idx="28">
                  <c:v>20.642959594726602</c:v>
                </c:pt>
                <c:pt idx="29">
                  <c:v>22.6717205047607</c:v>
                </c:pt>
                <c:pt idx="30">
                  <c:v>23.093320846557599</c:v>
                </c:pt>
                <c:pt idx="31">
                  <c:v>24.566770553588899</c:v>
                </c:pt>
                <c:pt idx="32">
                  <c:v>26.392290115356399</c:v>
                </c:pt>
                <c:pt idx="33">
                  <c:v>28.076450347900401</c:v>
                </c:pt>
                <c:pt idx="34">
                  <c:v>29.424280166626001</c:v>
                </c:pt>
                <c:pt idx="35">
                  <c:v>31.059719085693398</c:v>
                </c:pt>
                <c:pt idx="36">
                  <c:v>33.4964408874512</c:v>
                </c:pt>
                <c:pt idx="37">
                  <c:v>35.908378601074197</c:v>
                </c:pt>
                <c:pt idx="38">
                  <c:v>39.172409057617202</c:v>
                </c:pt>
                <c:pt idx="39">
                  <c:v>40.335090637207003</c:v>
                </c:pt>
                <c:pt idx="40">
                  <c:v>41.266288757324197</c:v>
                </c:pt>
                <c:pt idx="41">
                  <c:v>43.7988891601563</c:v>
                </c:pt>
                <c:pt idx="42">
                  <c:v>44.871189117431598</c:v>
                </c:pt>
                <c:pt idx="43">
                  <c:v>46.090541839599602</c:v>
                </c:pt>
                <c:pt idx="44">
                  <c:v>47.752101898193402</c:v>
                </c:pt>
                <c:pt idx="45">
                  <c:v>48.955661773681598</c:v>
                </c:pt>
                <c:pt idx="46">
                  <c:v>50.799671173095703</c:v>
                </c:pt>
                <c:pt idx="47">
                  <c:v>51.911731719970703</c:v>
                </c:pt>
                <c:pt idx="48">
                  <c:v>53.051399230957003</c:v>
                </c:pt>
                <c:pt idx="49">
                  <c:v>54.127361297607401</c:v>
                </c:pt>
                <c:pt idx="50">
                  <c:v>54.1322212219238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16-FE4C-B497-BA782D0094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31153983"/>
        <c:axId val="931155631"/>
      </c:lineChart>
      <c:catAx>
        <c:axId val="931153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931155631"/>
        <c:crosses val="autoZero"/>
        <c:auto val="1"/>
        <c:lblAlgn val="ctr"/>
        <c:lblOffset val="100"/>
        <c:noMultiLvlLbl val="0"/>
      </c:catAx>
      <c:valAx>
        <c:axId val="9311556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931153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América Latina: </a:t>
            </a:r>
            <a:r>
              <a:rPr lang="en-US" dirty="0" err="1"/>
              <a:t>Graduados</a:t>
            </a:r>
            <a:r>
              <a:rPr lang="en-US" dirty="0"/>
              <a:t>, 2000-2018 (Nº)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Hoja4!$D$28</c:f>
              <c:strCache>
                <c:ptCount val="1"/>
                <c:pt idx="0">
                  <c:v>América Latina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Hoja4!$E$27:$N$27</c:f>
              <c:numCache>
                <c:formatCode>#,##0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Hoja4!$E$28:$N$28</c:f>
              <c:numCache>
                <c:formatCode>#,##0</c:formatCode>
                <c:ptCount val="10"/>
                <c:pt idx="0">
                  <c:v>2822640.3944000001</c:v>
                </c:pt>
                <c:pt idx="1">
                  <c:v>2937336.4986</c:v>
                </c:pt>
                <c:pt idx="2">
                  <c:v>3093499.5970999999</c:v>
                </c:pt>
                <c:pt idx="3">
                  <c:v>3172358.7546999999</c:v>
                </c:pt>
                <c:pt idx="4">
                  <c:v>3225570</c:v>
                </c:pt>
                <c:pt idx="5">
                  <c:v>3474921.6351999999</c:v>
                </c:pt>
                <c:pt idx="6">
                  <c:v>3686148.3749000002</c:v>
                </c:pt>
                <c:pt idx="7">
                  <c:v>3817382.176</c:v>
                </c:pt>
                <c:pt idx="8">
                  <c:v>3921036.0553000001</c:v>
                </c:pt>
                <c:pt idx="9">
                  <c:v>3999689.3665999998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4B-EF45-B669-896A76B16D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31673919"/>
        <c:axId val="931608495"/>
      </c:lineChart>
      <c:catAx>
        <c:axId val="931673919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931608495"/>
        <c:crosses val="autoZero"/>
        <c:auto val="1"/>
        <c:lblAlgn val="ctr"/>
        <c:lblOffset val="100"/>
        <c:noMultiLvlLbl val="0"/>
      </c:catAx>
      <c:valAx>
        <c:axId val="931608495"/>
        <c:scaling>
          <c:orientation val="minMax"/>
          <c:min val="2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931673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América Latina y Caribe Nº </a:t>
            </a:r>
            <a:r>
              <a:rPr lang="en-US" dirty="0" err="1"/>
              <a:t>publicaciones</a:t>
            </a:r>
            <a:r>
              <a:rPr lang="en-US" dirty="0"/>
              <a:t> Scopus, </a:t>
            </a:r>
          </a:p>
          <a:p>
            <a:pPr>
              <a:defRPr/>
            </a:pPr>
            <a:r>
              <a:rPr lang="en-US" dirty="0"/>
              <a:t>2000-2019 (Nº)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Hoja5!$D$39</c:f>
              <c:strCache>
                <c:ptCount val="1"/>
                <c:pt idx="0">
                  <c:v>América Latina y Caribe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Hoja5!$E$38:$N$38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Hoja5!$E$39:$N$39</c:f>
              <c:numCache>
                <c:formatCode>#,##0</c:formatCode>
                <c:ptCount val="10"/>
                <c:pt idx="0">
                  <c:v>94881</c:v>
                </c:pt>
                <c:pt idx="1">
                  <c:v>102706</c:v>
                </c:pt>
                <c:pt idx="2">
                  <c:v>112090</c:v>
                </c:pt>
                <c:pt idx="3">
                  <c:v>118043</c:v>
                </c:pt>
                <c:pt idx="4">
                  <c:v>128529</c:v>
                </c:pt>
                <c:pt idx="5">
                  <c:v>131668</c:v>
                </c:pt>
                <c:pt idx="6">
                  <c:v>141656</c:v>
                </c:pt>
                <c:pt idx="7">
                  <c:v>151494</c:v>
                </c:pt>
                <c:pt idx="8">
                  <c:v>161854</c:v>
                </c:pt>
                <c:pt idx="9">
                  <c:v>169740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68-FF4F-918C-9ED66BC7BD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3771791"/>
        <c:axId val="953773439"/>
      </c:lineChart>
      <c:catAx>
        <c:axId val="953771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953773439"/>
        <c:crosses val="autoZero"/>
        <c:auto val="1"/>
        <c:lblAlgn val="ctr"/>
        <c:lblOffset val="100"/>
        <c:noMultiLvlLbl val="0"/>
      </c:catAx>
      <c:valAx>
        <c:axId val="953773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953771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E224D2-EDA3-394D-A540-D65110730C4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2E9A54E-C494-7646-8A55-D7B8A9B44D77}">
      <dgm:prSet/>
      <dgm:spPr/>
      <dgm:t>
        <a:bodyPr/>
        <a:lstStyle/>
        <a:p>
          <a:r>
            <a:rPr lang="es-CL"/>
            <a:t>Parto por revisar los nuevos contextos en que se desenvuelve  la ES en América Latina </a:t>
          </a:r>
        </a:p>
      </dgm:t>
    </dgm:pt>
    <dgm:pt modelId="{A94F7BF8-A8D2-6845-BDE7-B881AB9DFB60}" type="parTrans" cxnId="{016D479A-5CF2-C948-AE10-8F8C3CCEB51B}">
      <dgm:prSet/>
      <dgm:spPr/>
      <dgm:t>
        <a:bodyPr/>
        <a:lstStyle/>
        <a:p>
          <a:endParaRPr lang="es-MX"/>
        </a:p>
      </dgm:t>
    </dgm:pt>
    <dgm:pt modelId="{BC234C07-375B-3D48-9DC2-DAA701800CF4}" type="sibTrans" cxnId="{016D479A-5CF2-C948-AE10-8F8C3CCEB51B}">
      <dgm:prSet/>
      <dgm:spPr/>
      <dgm:t>
        <a:bodyPr/>
        <a:lstStyle/>
        <a:p>
          <a:endParaRPr lang="es-MX"/>
        </a:p>
      </dgm:t>
    </dgm:pt>
    <dgm:pt modelId="{85D6C077-6197-694B-9BD6-7E8D91AB5E17}">
      <dgm:prSet/>
      <dgm:spPr/>
      <dgm:t>
        <a:bodyPr/>
        <a:lstStyle/>
        <a:p>
          <a:r>
            <a:rPr lang="es-CL" dirty="0"/>
            <a:t>Es en relación con estos contextos que la gobernanza de los sistemas nacionales  se está transformando en dimensiones significativas, lo cual lleva también a</a:t>
          </a:r>
        </a:p>
      </dgm:t>
    </dgm:pt>
    <dgm:pt modelId="{3AB4AFF5-FF8A-5C45-8657-146C065B8E3E}" type="parTrans" cxnId="{BEF0C949-7739-B648-98C2-B09A212027E8}">
      <dgm:prSet/>
      <dgm:spPr/>
      <dgm:t>
        <a:bodyPr/>
        <a:lstStyle/>
        <a:p>
          <a:endParaRPr lang="es-MX"/>
        </a:p>
      </dgm:t>
    </dgm:pt>
    <dgm:pt modelId="{7D8AAA70-1EF9-F94F-ADCF-E5F01B3FE912}" type="sibTrans" cxnId="{BEF0C949-7739-B648-98C2-B09A212027E8}">
      <dgm:prSet/>
      <dgm:spPr/>
      <dgm:t>
        <a:bodyPr/>
        <a:lstStyle/>
        <a:p>
          <a:endParaRPr lang="es-MX"/>
        </a:p>
      </dgm:t>
    </dgm:pt>
    <dgm:pt modelId="{FA8BF230-0671-F340-8DE9-5E4A24BFA684}">
      <dgm:prSet/>
      <dgm:spPr/>
      <dgm:t>
        <a:bodyPr/>
        <a:lstStyle/>
        <a:p>
          <a:r>
            <a:rPr lang="es-CL" dirty="0"/>
            <a:t>A su vez, estos cambios en la gobernanza del sistema obliga al gobierno de las instituciones a adaptarse</a:t>
          </a:r>
        </a:p>
      </dgm:t>
    </dgm:pt>
    <dgm:pt modelId="{3F5A864A-AD40-E740-8ED4-B15001DFA83D}" type="parTrans" cxnId="{A0FEFC6E-D6A4-1946-A877-BAFE99A7CC0A}">
      <dgm:prSet/>
      <dgm:spPr/>
      <dgm:t>
        <a:bodyPr/>
        <a:lstStyle/>
        <a:p>
          <a:endParaRPr lang="es-MX"/>
        </a:p>
      </dgm:t>
    </dgm:pt>
    <dgm:pt modelId="{F8FEAF79-7EF3-E942-A834-2C2D531DEA36}" type="sibTrans" cxnId="{A0FEFC6E-D6A4-1946-A877-BAFE99A7CC0A}">
      <dgm:prSet/>
      <dgm:spPr/>
      <dgm:t>
        <a:bodyPr/>
        <a:lstStyle/>
        <a:p>
          <a:endParaRPr lang="es-MX"/>
        </a:p>
      </dgm:t>
    </dgm:pt>
    <dgm:pt modelId="{E71CB278-B287-8B43-841B-B9FE92690098}" type="pres">
      <dgm:prSet presAssocID="{17E224D2-EDA3-394D-A540-D65110730C4A}" presName="linear" presStyleCnt="0">
        <dgm:presLayoutVars>
          <dgm:animLvl val="lvl"/>
          <dgm:resizeHandles val="exact"/>
        </dgm:presLayoutVars>
      </dgm:prSet>
      <dgm:spPr/>
    </dgm:pt>
    <dgm:pt modelId="{B52D4220-7F1D-944B-85D5-1AE719DFE1C6}" type="pres">
      <dgm:prSet presAssocID="{F2E9A54E-C494-7646-8A55-D7B8A9B44D7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F830350-8F51-FA4F-AC0A-5255F1F09A0C}" type="pres">
      <dgm:prSet presAssocID="{BC234C07-375B-3D48-9DC2-DAA701800CF4}" presName="spacer" presStyleCnt="0"/>
      <dgm:spPr/>
    </dgm:pt>
    <dgm:pt modelId="{2283E425-8796-064F-AB6B-70D5C51D86F9}" type="pres">
      <dgm:prSet presAssocID="{85D6C077-6197-694B-9BD6-7E8D91AB5E1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C70D00E-A4F6-7048-9292-F07AF7E5230D}" type="pres">
      <dgm:prSet presAssocID="{7D8AAA70-1EF9-F94F-ADCF-E5F01B3FE912}" presName="spacer" presStyleCnt="0"/>
      <dgm:spPr/>
    </dgm:pt>
    <dgm:pt modelId="{D33BE1F0-E41C-C743-A071-5CB62D807DAF}" type="pres">
      <dgm:prSet presAssocID="{FA8BF230-0671-F340-8DE9-5E4A24BFA68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EF0C949-7739-B648-98C2-B09A212027E8}" srcId="{17E224D2-EDA3-394D-A540-D65110730C4A}" destId="{85D6C077-6197-694B-9BD6-7E8D91AB5E17}" srcOrd="1" destOrd="0" parTransId="{3AB4AFF5-FF8A-5C45-8657-146C065B8E3E}" sibTransId="{7D8AAA70-1EF9-F94F-ADCF-E5F01B3FE912}"/>
    <dgm:cxn modelId="{9228BC60-D233-E14F-94DB-A886F6EBEAD6}" type="presOf" srcId="{85D6C077-6197-694B-9BD6-7E8D91AB5E17}" destId="{2283E425-8796-064F-AB6B-70D5C51D86F9}" srcOrd="0" destOrd="0" presId="urn:microsoft.com/office/officeart/2005/8/layout/vList2"/>
    <dgm:cxn modelId="{3CDAC565-5FEC-8B4D-8BFB-788432BCB6BB}" type="presOf" srcId="{F2E9A54E-C494-7646-8A55-D7B8A9B44D77}" destId="{B52D4220-7F1D-944B-85D5-1AE719DFE1C6}" srcOrd="0" destOrd="0" presId="urn:microsoft.com/office/officeart/2005/8/layout/vList2"/>
    <dgm:cxn modelId="{374A226B-CACA-9047-BF18-1D35179FFBC4}" type="presOf" srcId="{FA8BF230-0671-F340-8DE9-5E4A24BFA684}" destId="{D33BE1F0-E41C-C743-A071-5CB62D807DAF}" srcOrd="0" destOrd="0" presId="urn:microsoft.com/office/officeart/2005/8/layout/vList2"/>
    <dgm:cxn modelId="{A0FEFC6E-D6A4-1946-A877-BAFE99A7CC0A}" srcId="{17E224D2-EDA3-394D-A540-D65110730C4A}" destId="{FA8BF230-0671-F340-8DE9-5E4A24BFA684}" srcOrd="2" destOrd="0" parTransId="{3F5A864A-AD40-E740-8ED4-B15001DFA83D}" sibTransId="{F8FEAF79-7EF3-E942-A834-2C2D531DEA36}"/>
    <dgm:cxn modelId="{8788E188-B22B-CB40-BCFC-D0D9FF362605}" type="presOf" srcId="{17E224D2-EDA3-394D-A540-D65110730C4A}" destId="{E71CB278-B287-8B43-841B-B9FE92690098}" srcOrd="0" destOrd="0" presId="urn:microsoft.com/office/officeart/2005/8/layout/vList2"/>
    <dgm:cxn modelId="{016D479A-5CF2-C948-AE10-8F8C3CCEB51B}" srcId="{17E224D2-EDA3-394D-A540-D65110730C4A}" destId="{F2E9A54E-C494-7646-8A55-D7B8A9B44D77}" srcOrd="0" destOrd="0" parTransId="{A94F7BF8-A8D2-6845-BDE7-B881AB9DFB60}" sibTransId="{BC234C07-375B-3D48-9DC2-DAA701800CF4}"/>
    <dgm:cxn modelId="{9BD0140A-40B2-8B42-BE94-BB01B68A61A2}" type="presParOf" srcId="{E71CB278-B287-8B43-841B-B9FE92690098}" destId="{B52D4220-7F1D-944B-85D5-1AE719DFE1C6}" srcOrd="0" destOrd="0" presId="urn:microsoft.com/office/officeart/2005/8/layout/vList2"/>
    <dgm:cxn modelId="{B606421B-D06A-B144-9D66-FB52B00EDEA6}" type="presParOf" srcId="{E71CB278-B287-8B43-841B-B9FE92690098}" destId="{BF830350-8F51-FA4F-AC0A-5255F1F09A0C}" srcOrd="1" destOrd="0" presId="urn:microsoft.com/office/officeart/2005/8/layout/vList2"/>
    <dgm:cxn modelId="{1CA41A8C-B55A-0047-98CF-020AF8AD604A}" type="presParOf" srcId="{E71CB278-B287-8B43-841B-B9FE92690098}" destId="{2283E425-8796-064F-AB6B-70D5C51D86F9}" srcOrd="2" destOrd="0" presId="urn:microsoft.com/office/officeart/2005/8/layout/vList2"/>
    <dgm:cxn modelId="{AF403572-81B3-5E4B-B3AF-9760602E4F5B}" type="presParOf" srcId="{E71CB278-B287-8B43-841B-B9FE92690098}" destId="{CC70D00E-A4F6-7048-9292-F07AF7E5230D}" srcOrd="3" destOrd="0" presId="urn:microsoft.com/office/officeart/2005/8/layout/vList2"/>
    <dgm:cxn modelId="{DDCB0C5C-26B9-3C43-8942-A4815EA5C5EC}" type="presParOf" srcId="{E71CB278-B287-8B43-841B-B9FE92690098}" destId="{D33BE1F0-E41C-C743-A071-5CB62D807DA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D4220-7F1D-944B-85D5-1AE719DFE1C6}">
      <dsp:nvSpPr>
        <dsp:cNvPr id="0" name=""/>
        <dsp:cNvSpPr/>
      </dsp:nvSpPr>
      <dsp:spPr>
        <a:xfrm>
          <a:off x="0" y="5895"/>
          <a:ext cx="10515600" cy="13985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/>
            <a:t>Parto por revisar los nuevos contextos en que se desenvuelve  la ES en América Latina </a:t>
          </a:r>
        </a:p>
      </dsp:txBody>
      <dsp:txXfrm>
        <a:off x="68270" y="74165"/>
        <a:ext cx="10379060" cy="1261975"/>
      </dsp:txXfrm>
    </dsp:sp>
    <dsp:sp modelId="{2283E425-8796-064F-AB6B-70D5C51D86F9}">
      <dsp:nvSpPr>
        <dsp:cNvPr id="0" name=""/>
        <dsp:cNvSpPr/>
      </dsp:nvSpPr>
      <dsp:spPr>
        <a:xfrm>
          <a:off x="0" y="1476411"/>
          <a:ext cx="10515600" cy="13985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 dirty="0"/>
            <a:t>Es en relación con estos contextos que la gobernanza de los sistemas nacionales  se está transformando en dimensiones significativas, lo cual lleva también a</a:t>
          </a:r>
        </a:p>
      </dsp:txBody>
      <dsp:txXfrm>
        <a:off x="68270" y="1544681"/>
        <a:ext cx="10379060" cy="1261975"/>
      </dsp:txXfrm>
    </dsp:sp>
    <dsp:sp modelId="{D33BE1F0-E41C-C743-A071-5CB62D807DAF}">
      <dsp:nvSpPr>
        <dsp:cNvPr id="0" name=""/>
        <dsp:cNvSpPr/>
      </dsp:nvSpPr>
      <dsp:spPr>
        <a:xfrm>
          <a:off x="0" y="2946926"/>
          <a:ext cx="10515600" cy="13985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 dirty="0"/>
            <a:t>A su vez, estos cambios en la gobernanza del sistema obliga al gobierno de las instituciones a adaptarse</a:t>
          </a:r>
        </a:p>
      </dsp:txBody>
      <dsp:txXfrm>
        <a:off x="68270" y="3015196"/>
        <a:ext cx="10379060" cy="1261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0ABD7-9AE1-4044-97E4-E9B593D6F72F}" type="datetimeFigureOut">
              <a:rPr lang="es-CL" smtClean="0"/>
              <a:t>09-12-21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61351-9F7E-4B4A-8C64-4AE73B73A9D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028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7A828F-8E51-5746-A6CB-6E3727FC5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DF207A-F017-7448-9C52-C2D642E1A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59F398-C0F0-694E-A3F4-7D0078F6A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834E-A7F1-5E40-AA90-199A114F78A7}" type="datetimeFigureOut">
              <a:rPr lang="es-CL" smtClean="0"/>
              <a:t>09-12-21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865A51-2EF2-C647-94F8-CFDBA22E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83B044-4F5A-2943-AED3-311986F08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429E-0E5C-6044-851B-2EAC38A40A4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358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A86297-E32C-AA4A-9244-3229CB7D6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48EFCD-09A0-2A45-B50D-B6E6E7FD7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D7FFB6-F5FE-9B48-A197-B96A07B48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834E-A7F1-5E40-AA90-199A114F78A7}" type="datetimeFigureOut">
              <a:rPr lang="es-CL" smtClean="0"/>
              <a:t>09-12-21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36551D-2CC7-F449-9A35-49080113C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CD7426-C8A3-0E4D-887B-5EC8E5F57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429E-0E5C-6044-851B-2EAC38A40A4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476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E37F033-C122-4C4B-9834-B45D9CA5C0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6C0AB1-2B1D-E74B-933C-A2256BF67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1521D6-C1BB-B14B-994D-BACFC6248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834E-A7F1-5E40-AA90-199A114F78A7}" type="datetimeFigureOut">
              <a:rPr lang="es-CL" smtClean="0"/>
              <a:t>09-12-21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CAF500-FC4D-AE44-A39C-5B033307C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83B2EB-0198-2A42-B21B-AFB6AE46C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429E-0E5C-6044-851B-2EAC38A40A4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995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A116B5-6103-AB4C-90CD-5C51F8596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5E4F0A-74A8-8149-A709-B3906AF12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1DB54-5DC9-FF4E-A7D5-A73FDAB2D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834E-A7F1-5E40-AA90-199A114F78A7}" type="datetimeFigureOut">
              <a:rPr lang="es-CL" smtClean="0"/>
              <a:t>09-12-21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8089F4-95AA-2942-825E-09682FFAF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9CA19E-EC0B-7947-9E20-1359F272C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429E-0E5C-6044-851B-2EAC38A40A4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268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7E09DE-49F1-1449-8EE2-B312D8BCB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4B4E17-8BEF-0049-810D-F88985E18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B30CFB-45D7-1D4B-BC04-67FF0392F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834E-A7F1-5E40-AA90-199A114F78A7}" type="datetimeFigureOut">
              <a:rPr lang="es-CL" smtClean="0"/>
              <a:t>09-12-21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307B8B-50A4-6346-896B-880B4CE5F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3A0CED-330B-444B-A433-B039FA03F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429E-0E5C-6044-851B-2EAC38A40A4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656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10C088-587F-F541-A221-5486D64C3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7E98B8-2323-5F48-845B-7283CB65D9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4148EA-2CAD-FC41-8CD0-9DB6089DA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A7A35F-B348-9E4C-80CC-2B3F31D63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834E-A7F1-5E40-AA90-199A114F78A7}" type="datetimeFigureOut">
              <a:rPr lang="es-CL" smtClean="0"/>
              <a:t>09-12-21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C508B7-694A-144D-BFD3-2C70E7576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D318B3-EE33-E949-88EE-795A9F63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429E-0E5C-6044-851B-2EAC38A40A4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491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E1157E-E268-3A40-8021-599543F87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6E8BE0-220D-6A4A-B8A9-41CFCADAB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CB359EE-E647-CE42-8624-57272DD83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1023451-97CA-6648-AE37-66635CBE2E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BA889C5-6ECC-0E40-814A-8E49841016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E54C4EA-E2B2-4341-B0C3-E656DAE3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834E-A7F1-5E40-AA90-199A114F78A7}" type="datetimeFigureOut">
              <a:rPr lang="es-CL" smtClean="0"/>
              <a:t>09-12-21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F751079-4BF5-7C41-9211-F112FCF3E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6CCCF64-3CDE-F142-9688-7D27A0DAA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429E-0E5C-6044-851B-2EAC38A40A4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229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34F24-7A46-134C-9139-20391456F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620DEDA-EC9B-AF44-8315-85D329F86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834E-A7F1-5E40-AA90-199A114F78A7}" type="datetimeFigureOut">
              <a:rPr lang="es-CL" smtClean="0"/>
              <a:t>09-12-21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7422FD6-8AE2-7843-BD3E-380C8E858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DCFAE5C-651B-0542-8377-1124FC68A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429E-0E5C-6044-851B-2EAC38A40A4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930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7BD8D19-4409-3841-A828-E229F2A60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834E-A7F1-5E40-AA90-199A114F78A7}" type="datetimeFigureOut">
              <a:rPr lang="es-CL" smtClean="0"/>
              <a:t>09-12-21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7516E07-10B1-B14B-8127-FCA5B878A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4827E01-26F1-3546-B9FB-12DCFB842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429E-0E5C-6044-851B-2EAC38A40A4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011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F7D89A-189B-2E45-801B-DAC4F5398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83DF4F-06F1-6145-B0A3-43D2D1452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597EC1F-0DDF-4341-841C-FF36C6AAC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9815F0-9C5E-8743-BB6B-BC94E9E95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834E-A7F1-5E40-AA90-199A114F78A7}" type="datetimeFigureOut">
              <a:rPr lang="es-CL" smtClean="0"/>
              <a:t>09-12-21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ADD079-44D9-8D48-B784-EBFF9179C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720D66-B5BC-424C-A2F9-AC13A226E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429E-0E5C-6044-851B-2EAC38A40A4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60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C44B41-D8B0-DF4E-BFAA-93C4CDFE8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EEEFBC7-17A3-7A4A-A84E-B312B06AA7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93AB16-9DB7-E546-AE57-B1D185389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82013A-F8B3-A645-8588-C1725F185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834E-A7F1-5E40-AA90-199A114F78A7}" type="datetimeFigureOut">
              <a:rPr lang="es-CL" smtClean="0"/>
              <a:t>09-12-21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6E0702-D645-7844-AD91-163BF6E84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012E6D-56F2-EE46-AE55-BBFCFA8C2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429E-0E5C-6044-851B-2EAC38A40A4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2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72622EA-4C69-504A-A433-510225CFA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1B90A2-2972-A14F-A3CC-1FA18EB16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142E09-4084-7949-874F-733EDB3251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C834E-A7F1-5E40-AA90-199A114F78A7}" type="datetimeFigureOut">
              <a:rPr lang="es-CL" smtClean="0"/>
              <a:t>09-12-21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E9659D-27BC-494E-83BF-7340166C6F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A54D17-541F-8A4C-9708-7D9369A0D7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F429E-0E5C-6044-851B-2EAC38A40A4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329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33957E1-BF69-AC4D-AA99-9FD37C83B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59" y="3214973"/>
            <a:ext cx="9623404" cy="1257202"/>
          </a:xfrm>
        </p:spPr>
        <p:txBody>
          <a:bodyPr>
            <a:normAutofit/>
          </a:bodyPr>
          <a:lstStyle/>
          <a:p>
            <a:pPr algn="l"/>
            <a:r>
              <a:rPr lang="es-CL" sz="4100" dirty="0"/>
              <a:t>Gobernanza </a:t>
            </a:r>
            <a:br>
              <a:rPr lang="es-CL" sz="4100" dirty="0"/>
            </a:br>
            <a:r>
              <a:rPr lang="es-CL" sz="4100" dirty="0"/>
              <a:t>de la Educación Superior en América Latina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7BE4D9-1B93-8C4B-83E1-8191844F2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4144" y="5036486"/>
            <a:ext cx="9623404" cy="1257202"/>
          </a:xfrm>
        </p:spPr>
        <p:txBody>
          <a:bodyPr>
            <a:noAutofit/>
          </a:bodyPr>
          <a:lstStyle/>
          <a:p>
            <a:pPr algn="l"/>
            <a:r>
              <a:rPr lang="es-CL" dirty="0"/>
              <a:t>José Joaquín Brunner</a:t>
            </a:r>
          </a:p>
          <a:p>
            <a:pPr algn="l"/>
            <a:r>
              <a:rPr lang="es-CL" dirty="0"/>
              <a:t>Cátedra UNESCO de Sistemas y Política Comparadas de Educación Superior</a:t>
            </a:r>
          </a:p>
          <a:p>
            <a:pPr algn="l"/>
            <a:r>
              <a:rPr lang="es-CL" dirty="0"/>
              <a:t>15 de diciembre de 2021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A2555B16-BE1D-4C33-A27C-FF0671B6C9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62036EE-E9C6-574E-BE3D-CDBE8FC1A5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159" y="631243"/>
            <a:ext cx="9934606" cy="2185612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71302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2D57C8F-8F65-AD41-8431-2A5E9579D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769" y="640080"/>
            <a:ext cx="3682312" cy="5257800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Dinámicas de la gobernanza: </a:t>
            </a:r>
            <a:br>
              <a:rPr lang="es-CL" dirty="0">
                <a:solidFill>
                  <a:schemeClr val="bg1"/>
                </a:solidFill>
              </a:rPr>
            </a:br>
            <a:br>
              <a:rPr lang="es-CL" dirty="0">
                <a:solidFill>
                  <a:schemeClr val="bg1"/>
                </a:solidFill>
              </a:rPr>
            </a:br>
            <a:r>
              <a:rPr lang="es-CL" sz="3600" dirty="0">
                <a:solidFill>
                  <a:schemeClr val="bg1"/>
                </a:solidFill>
              </a:rPr>
              <a:t>nivel sistema</a:t>
            </a:r>
            <a:br>
              <a:rPr lang="es-CL" dirty="0">
                <a:solidFill>
                  <a:schemeClr val="bg1"/>
                </a:solidFill>
              </a:rPr>
            </a:br>
            <a:r>
              <a:rPr lang="es-CL" sz="3600" dirty="0">
                <a:solidFill>
                  <a:schemeClr val="bg1"/>
                </a:solidFill>
              </a:rPr>
              <a:t>nivel instituciones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7DD807-6E44-7549-BDD4-FEC83F34D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748362"/>
          </a:xfrm>
        </p:spPr>
        <p:txBody>
          <a:bodyPr anchor="ctr">
            <a:normAutofit/>
          </a:bodyPr>
          <a:lstStyle/>
          <a:p>
            <a:r>
              <a:rPr lang="es-CL" sz="2000" dirty="0"/>
              <a:t>A nivel del sistema, la gobernanza  enfrenta el continuo desafío de mantener y desarrollar la educación superior y la coordinación sistémica integrando: </a:t>
            </a:r>
          </a:p>
          <a:p>
            <a:pPr lvl="1"/>
            <a:r>
              <a:rPr lang="es-CL" sz="2000" dirty="0"/>
              <a:t>la intervención político- burocrática (Estado), </a:t>
            </a:r>
          </a:p>
          <a:p>
            <a:pPr lvl="1"/>
            <a:r>
              <a:rPr lang="es-CL" sz="2000" dirty="0"/>
              <a:t>la presencia de las organizaciones (el “poder de las universidades”),  </a:t>
            </a:r>
          </a:p>
          <a:p>
            <a:pPr lvl="1"/>
            <a:r>
              <a:rPr lang="es-CL" sz="2000" dirty="0"/>
              <a:t>la competencia entre ellas (mercados y cuasi mercados) y la confianza de parte de sociedad civil y la opinión pública</a:t>
            </a:r>
          </a:p>
          <a:p>
            <a:endParaRPr lang="es-CL" sz="2000" dirty="0"/>
          </a:p>
          <a:p>
            <a:r>
              <a:rPr lang="es-CL" sz="2000" dirty="0"/>
              <a:t>A nivel de las instituciones, a su vez, el gobierno de cada una busca adaptarse a las cambiantes configuraciones de la gobernanza del sistema dentro de las condiciones propias de cada IES: tipo jurídico, trayectoria, tamaño, personal, organización interna, estructura de autoridades y jerarquías, cultura, liderazgos, etcétera.  </a:t>
            </a:r>
          </a:p>
          <a:p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4080215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8BBB5B-F9AB-D44C-AB85-30AF2770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Dimensione y tendencias de la gobernanza sistémica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5F9909B6-8E67-244E-9719-8CC5A8098B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759740"/>
              </p:ext>
            </p:extLst>
          </p:nvPr>
        </p:nvGraphicFramePr>
        <p:xfrm>
          <a:off x="838200" y="1825625"/>
          <a:ext cx="10515600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3357">
                  <a:extLst>
                    <a:ext uri="{9D8B030D-6E8A-4147-A177-3AD203B41FA5}">
                      <a16:colId xmlns:a16="http://schemas.microsoft.com/office/drawing/2014/main" val="3536717584"/>
                    </a:ext>
                  </a:extLst>
                </a:gridCol>
                <a:gridCol w="6312243">
                  <a:extLst>
                    <a:ext uri="{9D8B030D-6E8A-4147-A177-3AD203B41FA5}">
                      <a16:colId xmlns:a16="http://schemas.microsoft.com/office/drawing/2014/main" val="3881390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Dimensión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Tendencia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386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Marco institucional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Activa generación de legislación básica o intentos de reforma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131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Gobernanza sistémica: dimensión orgánica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Se vuelve multiniveles y </a:t>
                      </a:r>
                      <a:r>
                        <a:rPr lang="es-CL" sz="1600" dirty="0" err="1"/>
                        <a:t>multiactores</a:t>
                      </a:r>
                      <a:r>
                        <a:rPr lang="es-CL" sz="1600" dirty="0"/>
                        <a:t> (vértice ministerial, agencias públicas, consejos con partes interesadas externas, tecnocracias profesionales, representación IES)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569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Regulación / instituciones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Hay autonomía sujeta a vaivenes políticos y una tendencia a mayores regulaciones respecto de las instituciones por su diversidad, en gobierno, desempeño,  información y rendición de cuentas,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215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Regulación / mercados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Particular importancia en AL, libertades de mercado y sus límites; competencia; información; políticas de aceleración o freno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185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Regulación / calidad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Guiar a la distancia, con presencia de pares; impacto directo en comportamiento IES; condiciona gobierno y gestión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124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Financiamiento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De instituciones (basal); investigación (competencia), vía fórmulas, convenios de desempeño y otros condicionados; estudiantes (becas, crédito y otras ayudas);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58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832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CC2751E-4409-214E-AF00-352394915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Impacto de la gobernanza sistémica en gobierno IES - tendencias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26FA19-CAD0-224F-BE38-167098244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871930"/>
          </a:xfrm>
        </p:spPr>
        <p:txBody>
          <a:bodyPr anchor="ctr">
            <a:noAutofit/>
          </a:bodyPr>
          <a:lstStyle/>
          <a:p>
            <a:r>
              <a:rPr lang="es-CL" sz="1880" dirty="0"/>
              <a:t>Racionalización en todos los planos de la organización y su funcionamiento (para adaptarse a gobernanza sistémica)</a:t>
            </a:r>
          </a:p>
          <a:p>
            <a:r>
              <a:rPr lang="es-CL" sz="1880" dirty="0"/>
              <a:t>Reformas del gobierno: Dirección estratégica (partes interesadas externas); Rectoría y sus equipos; consejos académicos; designación autoridades</a:t>
            </a:r>
          </a:p>
          <a:p>
            <a:r>
              <a:rPr lang="es-CL" sz="1880" dirty="0"/>
              <a:t>Planificación estratégica para la competencia nacional e internacional</a:t>
            </a:r>
          </a:p>
          <a:p>
            <a:pPr marL="0" indent="0">
              <a:buNone/>
            </a:pPr>
            <a:r>
              <a:rPr lang="es-CL" sz="1880" dirty="0"/>
              <a:t>   (importancia de los rankings)</a:t>
            </a:r>
          </a:p>
          <a:p>
            <a:r>
              <a:rPr lang="es-CL" sz="1880" dirty="0"/>
              <a:t>Compromisos de desempeño de unidas e individuos</a:t>
            </a:r>
          </a:p>
          <a:p>
            <a:r>
              <a:rPr lang="es-CL" sz="1880" dirty="0"/>
              <a:t>Evaluación del desempeño, la producción y productividad (imperio de los indicadores y la contabilidad)</a:t>
            </a:r>
          </a:p>
          <a:p>
            <a:r>
              <a:rPr lang="es-CL" sz="1880" dirty="0"/>
              <a:t>Optimización en el uso del tiempo y recursos para subsistir y generar margen de mejoramiento e innovación</a:t>
            </a:r>
          </a:p>
          <a:p>
            <a:r>
              <a:rPr lang="es-CL" sz="1880" dirty="0"/>
              <a:t>Creación de un estamento superior e intermedio de profesionales para el </a:t>
            </a:r>
            <a:r>
              <a:rPr lang="es-CL" sz="1880" i="1" dirty="0" err="1"/>
              <a:t>management</a:t>
            </a:r>
            <a:endParaRPr lang="es-CL" sz="1880" i="1" dirty="0"/>
          </a:p>
          <a:p>
            <a:r>
              <a:rPr lang="es-CL" sz="1880" dirty="0"/>
              <a:t>Tensiones de poder  entre estamentos nuevos y antiguos y con la cultura académica </a:t>
            </a:r>
          </a:p>
        </p:txBody>
      </p:sp>
    </p:spTree>
    <p:extLst>
      <p:ext uri="{BB962C8B-B14F-4D97-AF65-F5344CB8AC3E}">
        <p14:creationId xmlns:p14="http://schemas.microsoft.com/office/powerpoint/2010/main" val="239127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B94CAF-5FD3-DF4D-B1A6-968C1EE5E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Argumento en tres pasos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4B6A420-EB2B-5947-814D-398E487F70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80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3159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C1FFE3-BE24-6145-8E39-C6ED6B368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s-CL" sz="4000" dirty="0">
                <a:solidFill>
                  <a:srgbClr val="FFFFFF"/>
                </a:solidFill>
              </a:rPr>
              <a:t>Contexto: Masificación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4FF3441E-EECA-8E45-84EC-384E41C6FE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997586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6657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3358F3-7079-934C-9A20-500E7479E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Contexto: Hacia la universalización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F35AED1-7F92-D346-8068-DA317425B6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1165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1AFA9D6F-BB7D-5A49-A996-0ECB0ADFED33}"/>
              </a:ext>
            </a:extLst>
          </p:cNvPr>
          <p:cNvCxnSpPr/>
          <p:nvPr/>
        </p:nvCxnSpPr>
        <p:spPr>
          <a:xfrm>
            <a:off x="1149178" y="4559643"/>
            <a:ext cx="99842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0FB5930E-A2D5-764A-A92E-581C9301F2D4}"/>
              </a:ext>
            </a:extLst>
          </p:cNvPr>
          <p:cNvCxnSpPr/>
          <p:nvPr/>
        </p:nvCxnSpPr>
        <p:spPr>
          <a:xfrm>
            <a:off x="1149178" y="2846173"/>
            <a:ext cx="99842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451B1AD-641B-E242-A3A9-8EDF5D5A905C}"/>
              </a:ext>
            </a:extLst>
          </p:cNvPr>
          <p:cNvCxnSpPr/>
          <p:nvPr/>
        </p:nvCxnSpPr>
        <p:spPr>
          <a:xfrm flipV="1">
            <a:off x="3842951" y="4559644"/>
            <a:ext cx="0" cy="7661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9A6675B-2EAD-924B-B484-11E16A7BC17E}"/>
              </a:ext>
            </a:extLst>
          </p:cNvPr>
          <p:cNvCxnSpPr>
            <a:cxnSpLocks/>
          </p:cNvCxnSpPr>
          <p:nvPr/>
        </p:nvCxnSpPr>
        <p:spPr>
          <a:xfrm flipV="1">
            <a:off x="10235514" y="2846173"/>
            <a:ext cx="0" cy="2479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2106DF7-A54F-274C-807A-DAB461533B05}"/>
              </a:ext>
            </a:extLst>
          </p:cNvPr>
          <p:cNvSpPr txBox="1"/>
          <p:nvPr/>
        </p:nvSpPr>
        <p:spPr>
          <a:xfrm>
            <a:off x="1149178" y="6437870"/>
            <a:ext cx="27681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/>
              <a:t>Fuente, </a:t>
            </a:r>
            <a:r>
              <a:rPr lang="es-CL" sz="1400" dirty="0" err="1"/>
              <a:t>The</a:t>
            </a:r>
            <a:r>
              <a:rPr lang="es-CL" sz="1400" dirty="0"/>
              <a:t> </a:t>
            </a:r>
            <a:r>
              <a:rPr lang="es-CL" sz="1400" dirty="0" err="1"/>
              <a:t>World</a:t>
            </a:r>
            <a:r>
              <a:rPr lang="es-CL" sz="1400" dirty="0"/>
              <a:t> Bank Data, 2021</a:t>
            </a:r>
          </a:p>
        </p:txBody>
      </p:sp>
    </p:spTree>
    <p:extLst>
      <p:ext uri="{BB962C8B-B14F-4D97-AF65-F5344CB8AC3E}">
        <p14:creationId xmlns:p14="http://schemas.microsoft.com/office/powerpoint/2010/main" val="105460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s-ES_tradnl" sz="2800" b="1" kern="1200" cap="sm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Contexto: Diversificación horizontal y vertical de sistemas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48931" y="2438400"/>
            <a:ext cx="3505494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s-ES_tradnl" sz="1400" dirty="0"/>
              <a:t>Fuente: Sobre la base de Brunner y Miranda (eds.) Educación Superior Iberoamericana. Informe 2016.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27034"/>
              </p:ext>
            </p:extLst>
          </p:nvPr>
        </p:nvGraphicFramePr>
        <p:xfrm>
          <a:off x="6010845" y="636480"/>
          <a:ext cx="4809366" cy="5613035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83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3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9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7808">
                <a:tc>
                  <a:txBody>
                    <a:bodyPr/>
                    <a:lstStyle/>
                    <a:p>
                      <a:pPr algn="ctr" fontAlgn="b"/>
                      <a:endParaRPr lang="es-ES_tradnl" sz="1200" b="0" i="0" u="none" strike="noStrike" cap="none" spc="60"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27420" marR="0" marT="40073" marB="21092" anchor="ctr">
                    <a:lnL w="12700" cmpd="sng">
                      <a:noFill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 cap="none" spc="60" dirty="0"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Instituciones de educación superior, 2016</a:t>
                      </a:r>
                    </a:p>
                  </a:txBody>
                  <a:tcPr marL="27420" marR="0" marT="40073" marB="210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_tradnl" sz="12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Universitarias</a:t>
                      </a:r>
                    </a:p>
                  </a:txBody>
                  <a:tcPr marL="27420" marR="0" marT="40073" marB="210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_tradnl" sz="12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No-universitarias</a:t>
                      </a:r>
                    </a:p>
                  </a:txBody>
                  <a:tcPr marL="27420" marR="0" marT="40073" marB="210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Estatales</a:t>
                      </a:r>
                    </a:p>
                  </a:txBody>
                  <a:tcPr marL="27420" marR="0" marT="40073" marB="210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Privadas</a:t>
                      </a:r>
                    </a:p>
                  </a:txBody>
                  <a:tcPr marL="27420" marR="0" marT="40073" marB="210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Estatales</a:t>
                      </a:r>
                    </a:p>
                  </a:txBody>
                  <a:tcPr marL="27420" marR="0" marT="40073" marB="210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Privadas</a:t>
                      </a:r>
                    </a:p>
                  </a:txBody>
                  <a:tcPr marL="27420" marR="0" marT="40073" marB="210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ARG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1.023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1.190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BOL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313</a:t>
                      </a:r>
                    </a:p>
                  </a:txBody>
                  <a:tcPr marL="27420" marR="0" marT="40073" marB="21092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BRA*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122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176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1.850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CHL</a:t>
                      </a:r>
                      <a:r>
                        <a:rPr lang="es-ES_tradnl" sz="1200" b="0" i="0" u="none" strike="noStrike" cap="none" spc="0" baseline="3000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lang="es-ES_tradnl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COL*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142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CUB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DOM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ECU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133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ELS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GUA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HON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MEX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851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1.816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144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NIC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PAN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977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URY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VEN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780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1.328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2.753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6.508</a:t>
                      </a:r>
                    </a:p>
                  </a:txBody>
                  <a:tcPr marL="27420" marR="0" marT="40073" marB="2109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80289FD9-4FDA-AF40-A599-BABABB05520D}"/>
              </a:ext>
            </a:extLst>
          </p:cNvPr>
          <p:cNvSpPr txBox="1"/>
          <p:nvPr/>
        </p:nvSpPr>
        <p:spPr>
          <a:xfrm>
            <a:off x="991076" y="4880919"/>
            <a:ext cx="2593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Diversidad de tipos de IES</a:t>
            </a:r>
          </a:p>
        </p:txBody>
      </p:sp>
    </p:spTree>
    <p:extLst>
      <p:ext uri="{BB962C8B-B14F-4D97-AF65-F5344CB8AC3E}">
        <p14:creationId xmlns:p14="http://schemas.microsoft.com/office/powerpoint/2010/main" val="61321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EBB0A-2C23-4643-9FB8-DC7AC7524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Contexto: Resultados - Graduados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C6001C-E5D9-4244-AE22-BECCBFB3DE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L" dirty="0"/>
              <a:t>Desigual tamaño entre países</a:t>
            </a:r>
          </a:p>
          <a:p>
            <a:r>
              <a:rPr lang="es-CL" dirty="0"/>
              <a:t>Desigual eficiencia de los sistemas</a:t>
            </a:r>
          </a:p>
          <a:p>
            <a:r>
              <a:rPr lang="es-CL" dirty="0"/>
              <a:t>Arquitectura </a:t>
            </a:r>
            <a:r>
              <a:rPr lang="es-CL" dirty="0" err="1"/>
              <a:t>profesionalizante</a:t>
            </a:r>
            <a:endParaRPr lang="es-CL" dirty="0"/>
          </a:p>
          <a:p>
            <a:r>
              <a:rPr lang="es-CL" dirty="0"/>
              <a:t>Desafío de la retención y graduación oportuna</a:t>
            </a:r>
          </a:p>
          <a:p>
            <a:r>
              <a:rPr lang="es-CL" dirty="0">
                <a:solidFill>
                  <a:srgbClr val="FF0000"/>
                </a:solidFill>
              </a:rPr>
              <a:t>Desafíos de la empleabilidad</a:t>
            </a:r>
          </a:p>
          <a:p>
            <a:endParaRPr lang="es-CL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0E708968-C2F6-3040-8967-93B87F8BBE4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01206069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CBCA2200-D28B-DC4B-B8BF-1E4576E7BF44}"/>
              </a:ext>
            </a:extLst>
          </p:cNvPr>
          <p:cNvSpPr txBox="1"/>
          <p:nvPr/>
        </p:nvSpPr>
        <p:spPr>
          <a:xfrm>
            <a:off x="8195098" y="6492875"/>
            <a:ext cx="25266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/>
              <a:t>Fuente: RICYT Estadísticas, 2021</a:t>
            </a:r>
          </a:p>
        </p:txBody>
      </p:sp>
    </p:spTree>
    <p:extLst>
      <p:ext uri="{BB962C8B-B14F-4D97-AF65-F5344CB8AC3E}">
        <p14:creationId xmlns:p14="http://schemas.microsoft.com/office/powerpoint/2010/main" val="2445596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A2FE495-1DD0-9345-83F8-70AEA90E3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Contexto: Investigación y producción de conocimiento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E980A97A-F74A-6F46-90BE-FEE1E73FF4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L" dirty="0"/>
              <a:t>Periférica a nivel mundial</a:t>
            </a:r>
          </a:p>
          <a:p>
            <a:r>
              <a:rPr lang="es-CL" dirty="0"/>
              <a:t>Concentrada en pocos países</a:t>
            </a:r>
          </a:p>
          <a:p>
            <a:r>
              <a:rPr lang="es-CL" dirty="0"/>
              <a:t>Concentrada en pocas universidades</a:t>
            </a:r>
          </a:p>
          <a:p>
            <a:r>
              <a:rPr lang="es-CL" dirty="0"/>
              <a:t>Escaso número de investigadores / población</a:t>
            </a:r>
          </a:p>
          <a:p>
            <a:r>
              <a:rPr lang="es-CL" dirty="0"/>
              <a:t>Escaso gasto en proporción al PIB (excepto Brasil)</a:t>
            </a:r>
          </a:p>
          <a:p>
            <a:r>
              <a:rPr lang="es-CL" dirty="0"/>
              <a:t>Impacto desigual 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F0C52631-D7EC-974C-9BF0-14C138D30AC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70714405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F3A26C26-1340-2D4D-B287-D53684FFEC34}"/>
              </a:ext>
            </a:extLst>
          </p:cNvPr>
          <p:cNvSpPr txBox="1"/>
          <p:nvPr/>
        </p:nvSpPr>
        <p:spPr>
          <a:xfrm>
            <a:off x="7688471" y="6492875"/>
            <a:ext cx="25266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/>
              <a:t>Fuente: RICYT Estadísticas, 2021</a:t>
            </a:r>
          </a:p>
        </p:txBody>
      </p:sp>
    </p:spTree>
    <p:extLst>
      <p:ext uri="{BB962C8B-B14F-4D97-AF65-F5344CB8AC3E}">
        <p14:creationId xmlns:p14="http://schemas.microsoft.com/office/powerpoint/2010/main" val="3314736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0">
            <a:extLst>
              <a:ext uri="{FF2B5EF4-FFF2-40B4-BE49-F238E27FC236}">
                <a16:creationId xmlns:a16="http://schemas.microsoft.com/office/drawing/2014/main" id="{700E0F77-E936-4985-B7B1-B9823486A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1F83B09-0503-224A-8757-A4A0BCD2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89" y="4883544"/>
            <a:ext cx="3876086" cy="155690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36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Contexto: Internacionalización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89" y="0"/>
            <a:ext cx="11231745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663BDAF2-BB6F-B144-A741-8D59BF49A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0376" y="364142"/>
            <a:ext cx="7547302" cy="3867993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01107" y="5661132"/>
            <a:ext cx="146304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3C55086-4A0D-C343-A561-D7725BFF0868}"/>
              </a:ext>
            </a:extLst>
          </p:cNvPr>
          <p:cNvSpPr txBox="1"/>
          <p:nvPr/>
        </p:nvSpPr>
        <p:spPr>
          <a:xfrm>
            <a:off x="5162718" y="4618294"/>
            <a:ext cx="6586915" cy="1556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Sobre</a:t>
            </a:r>
            <a:r>
              <a:rPr lang="en-US" dirty="0"/>
              <a:t> un total de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980 (5% </a:t>
            </a:r>
            <a:r>
              <a:rPr lang="en-US" dirty="0" err="1"/>
              <a:t>mundial</a:t>
            </a:r>
            <a:r>
              <a:rPr lang="en-US" dirty="0"/>
              <a:t>), </a:t>
            </a:r>
            <a:r>
              <a:rPr lang="en-US" dirty="0" err="1"/>
              <a:t>donde</a:t>
            </a:r>
            <a:r>
              <a:rPr lang="en-US" dirty="0"/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Aquí</a:t>
            </a:r>
            <a:r>
              <a:rPr lang="en-US" dirty="0"/>
              <a:t> </a:t>
            </a:r>
            <a:r>
              <a:rPr lang="en-US" dirty="0" err="1"/>
              <a:t>numeradas</a:t>
            </a:r>
            <a:r>
              <a:rPr lang="en-US" dirty="0"/>
              <a:t>  </a:t>
            </a:r>
            <a:r>
              <a:rPr lang="en-US" dirty="0" err="1"/>
              <a:t>aparecen</a:t>
            </a:r>
            <a:r>
              <a:rPr lang="en-US" dirty="0"/>
              <a:t> 712.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36200F9-B013-CE4B-BA1C-7B3B2B7E49D0}"/>
              </a:ext>
            </a:extLst>
          </p:cNvPr>
          <p:cNvSpPr txBox="1"/>
          <p:nvPr/>
        </p:nvSpPr>
        <p:spPr>
          <a:xfrm>
            <a:off x="6709280" y="6205311"/>
            <a:ext cx="548271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CL" sz="1400" dirty="0"/>
              <a:t>Fuente, Times </a:t>
            </a:r>
            <a:r>
              <a:rPr lang="es-CL" sz="1400" dirty="0" err="1"/>
              <a:t>Higher</a:t>
            </a:r>
            <a:r>
              <a:rPr lang="es-CL" sz="1400" dirty="0"/>
              <a:t> </a:t>
            </a:r>
            <a:r>
              <a:rPr lang="es-CL" sz="1400" dirty="0" err="1"/>
              <a:t>Education</a:t>
            </a:r>
            <a:r>
              <a:rPr lang="es-CL" sz="1400" dirty="0"/>
              <a:t>, con base en Ranking 2016</a:t>
            </a:r>
          </a:p>
          <a:p>
            <a:pPr>
              <a:spcAft>
                <a:spcPts val="600"/>
              </a:spcAft>
            </a:pPr>
            <a:r>
              <a:rPr lang="es-CL" sz="1200" dirty="0"/>
              <a:t>https://</a:t>
            </a:r>
            <a:r>
              <a:rPr lang="es-CL" sz="1200" dirty="0" err="1"/>
              <a:t>www.weforum.org</a:t>
            </a:r>
            <a:r>
              <a:rPr lang="es-CL" sz="1200" dirty="0"/>
              <a:t>/agenda/2016/10/top-</a:t>
            </a:r>
            <a:r>
              <a:rPr lang="es-CL" sz="1200" dirty="0" err="1"/>
              <a:t>universities</a:t>
            </a:r>
            <a:r>
              <a:rPr lang="es-CL" sz="1200" dirty="0"/>
              <a:t>-</a:t>
            </a:r>
            <a:r>
              <a:rPr lang="es-CL" sz="1200" dirty="0" err="1"/>
              <a:t>distributed-world-map</a:t>
            </a:r>
            <a:r>
              <a:rPr lang="es-CL" sz="12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671720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0A8B283-F1EF-7649-8A75-0783120A8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Autofit/>
          </a:bodyPr>
          <a:lstStyle/>
          <a:p>
            <a:r>
              <a:rPr lang="es-CL" sz="3600" dirty="0">
                <a:solidFill>
                  <a:srgbClr val="FFFFFF"/>
                </a:solidFill>
              </a:rPr>
              <a:t>“Nueva gobernanza” del sistema y las instituciones surge en este cuadro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309E65-58AB-2A41-898E-A5B2C57C9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3276599"/>
            <a:ext cx="9724031" cy="2724955"/>
          </a:xfrm>
        </p:spPr>
        <p:txBody>
          <a:bodyPr anchor="ctr">
            <a:normAutofit fontScale="85000" lnSpcReduction="20000"/>
          </a:bodyPr>
          <a:lstStyle/>
          <a:p>
            <a:r>
              <a:rPr lang="es-CL" sz="2600" dirty="0"/>
              <a:t>Se desarrolla incremental y adaptativamente para hacer frente a los cambios del entorno (v. gr., los contextos visitados), por un lado, y por el otro,</a:t>
            </a:r>
          </a:p>
          <a:p>
            <a:r>
              <a:rPr lang="es-CL" sz="2600" dirty="0"/>
              <a:t>Por el juego estratégico de las partes interesadas (internas y externas a los sistemas) dentro del entorno político-institucional propio de cada país</a:t>
            </a:r>
          </a:p>
          <a:p>
            <a:r>
              <a:rPr lang="es-CL" sz="2600" dirty="0"/>
              <a:t>También inciden las ideas sobre gobernanza (“modelos”) que circulan internacionalmente y se reciben procesan y aplican en la región: </a:t>
            </a:r>
          </a:p>
          <a:p>
            <a:pPr lvl="1"/>
            <a:r>
              <a:rPr lang="es-CL" sz="2600" dirty="0"/>
              <a:t>OI como UNESCO, OECD, Banco Mundial, IESALC y otras </a:t>
            </a:r>
          </a:p>
          <a:p>
            <a:pPr lvl="1"/>
            <a:r>
              <a:rPr lang="es-CL" sz="2600" dirty="0"/>
              <a:t>Literatura académica </a:t>
            </a:r>
            <a:r>
              <a:rPr lang="es-CL" sz="2600" i="1" dirty="0" err="1"/>
              <a:t>policy</a:t>
            </a:r>
            <a:r>
              <a:rPr lang="es-CL" sz="2600" i="1" dirty="0"/>
              <a:t> </a:t>
            </a:r>
            <a:r>
              <a:rPr lang="es-CL" sz="2600" i="1" dirty="0" err="1"/>
              <a:t>oriented</a:t>
            </a:r>
            <a:endParaRPr lang="es-CL" sz="2600" i="1" dirty="0"/>
          </a:p>
          <a:p>
            <a:pPr lvl="1"/>
            <a:r>
              <a:rPr lang="es-CL" sz="2600" dirty="0"/>
              <a:t>Redes técnico-intelectuales ‘</a:t>
            </a:r>
            <a:r>
              <a:rPr lang="es-CL" sz="2600" dirty="0" err="1"/>
              <a:t>glonacales</a:t>
            </a:r>
            <a:r>
              <a:rPr lang="es-CL" sz="2600" dirty="0"/>
              <a:t>’ de las propias universidades </a:t>
            </a:r>
          </a:p>
          <a:p>
            <a:endParaRPr lang="es-CL" sz="2000" dirty="0"/>
          </a:p>
          <a:p>
            <a:pPr marL="0" indent="0">
              <a:buNone/>
            </a:pPr>
            <a:endParaRPr lang="es-CL" sz="2000" dirty="0"/>
          </a:p>
          <a:p>
            <a:endParaRPr lang="es-CL" sz="2000" dirty="0"/>
          </a:p>
          <a:p>
            <a:endParaRPr lang="es-CL" sz="2000" dirty="0"/>
          </a:p>
          <a:p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255837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8135</TotalTime>
  <Words>950</Words>
  <Application>Microsoft Macintosh PowerPoint</Application>
  <PresentationFormat>Panorámica</PresentationFormat>
  <Paragraphs>186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Gobernanza  de la Educación Superior en América Latina</vt:lpstr>
      <vt:lpstr>Argumento en tres pasos</vt:lpstr>
      <vt:lpstr>Contexto: Masificación</vt:lpstr>
      <vt:lpstr>Contexto: Hacia la universalización</vt:lpstr>
      <vt:lpstr>Contexto: Diversificación horizontal y vertical de sistemas</vt:lpstr>
      <vt:lpstr>Contexto: Resultados - Graduados</vt:lpstr>
      <vt:lpstr>Contexto: Investigación y producción de conocimiento</vt:lpstr>
      <vt:lpstr>Contexto: Internacionalización </vt:lpstr>
      <vt:lpstr>“Nueva gobernanza” del sistema y las instituciones surge en este cuadro</vt:lpstr>
      <vt:lpstr>Dinámicas de la gobernanza:   nivel sistema nivel instituciones</vt:lpstr>
      <vt:lpstr>Dimensione y tendencias de la gobernanza sistémica</vt:lpstr>
      <vt:lpstr>Impacto de la gobernanza sistémica en gobierno IES - tendencias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brunner</dc:creator>
  <cp:lastModifiedBy>jose brunner</cp:lastModifiedBy>
  <cp:revision>8</cp:revision>
  <dcterms:created xsi:type="dcterms:W3CDTF">2021-12-09T20:49:46Z</dcterms:created>
  <dcterms:modified xsi:type="dcterms:W3CDTF">2021-12-15T12:25:24Z</dcterms:modified>
</cp:coreProperties>
</file>